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tags/tag12.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tags/tag7.xml" ContentType="application/vnd.openxmlformats-officedocument.presentationml.tags+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13"/>
  </p:notesMasterIdLst>
  <p:sldIdLst>
    <p:sldId id="256" r:id="rId2"/>
    <p:sldId id="257" r:id="rId3"/>
    <p:sldId id="269" r:id="rId4"/>
    <p:sldId id="270" r:id="rId5"/>
    <p:sldId id="271" r:id="rId6"/>
    <p:sldId id="272" r:id="rId7"/>
    <p:sldId id="273" r:id="rId8"/>
    <p:sldId id="274" r:id="rId9"/>
    <p:sldId id="275" r:id="rId10"/>
    <p:sldId id="277" r:id="rId11"/>
    <p:sldId id="259" r:id="rId12"/>
  </p:sldIdLst>
  <p:sldSz cx="9144000" cy="6858000" type="screen4x3"/>
  <p:notesSz cx="6858000" cy="9144000"/>
  <p:custDataLst>
    <p:tags r:id="rId14"/>
  </p:custDataLst>
  <p:defaultTextStyle>
    <a:defPPr>
      <a:defRPr lang="en-US"/>
    </a:defPPr>
    <a:lvl1pPr algn="l" rtl="0" fontAlgn="base">
      <a:spcBef>
        <a:spcPct val="0"/>
      </a:spcBef>
      <a:spcAft>
        <a:spcPct val="0"/>
      </a:spcAft>
      <a:defRPr kern="1200">
        <a:solidFill>
          <a:schemeClr val="tx1"/>
        </a:solidFill>
        <a:latin typeface="Franklin Gothic Book" pitchFamily="34" charset="0"/>
        <a:ea typeface="+mn-ea"/>
        <a:cs typeface="Arial" charset="0"/>
      </a:defRPr>
    </a:lvl1pPr>
    <a:lvl2pPr marL="457200" algn="l" rtl="0" fontAlgn="base">
      <a:spcBef>
        <a:spcPct val="0"/>
      </a:spcBef>
      <a:spcAft>
        <a:spcPct val="0"/>
      </a:spcAft>
      <a:defRPr kern="1200">
        <a:solidFill>
          <a:schemeClr val="tx1"/>
        </a:solidFill>
        <a:latin typeface="Franklin Gothic Book" pitchFamily="34" charset="0"/>
        <a:ea typeface="+mn-ea"/>
        <a:cs typeface="Arial" charset="0"/>
      </a:defRPr>
    </a:lvl2pPr>
    <a:lvl3pPr marL="914400" algn="l" rtl="0" fontAlgn="base">
      <a:spcBef>
        <a:spcPct val="0"/>
      </a:spcBef>
      <a:spcAft>
        <a:spcPct val="0"/>
      </a:spcAft>
      <a:defRPr kern="1200">
        <a:solidFill>
          <a:schemeClr val="tx1"/>
        </a:solidFill>
        <a:latin typeface="Franklin Gothic Book" pitchFamily="34" charset="0"/>
        <a:ea typeface="+mn-ea"/>
        <a:cs typeface="Arial" charset="0"/>
      </a:defRPr>
    </a:lvl3pPr>
    <a:lvl4pPr marL="1371600" algn="l" rtl="0" fontAlgn="base">
      <a:spcBef>
        <a:spcPct val="0"/>
      </a:spcBef>
      <a:spcAft>
        <a:spcPct val="0"/>
      </a:spcAft>
      <a:defRPr kern="1200">
        <a:solidFill>
          <a:schemeClr val="tx1"/>
        </a:solidFill>
        <a:latin typeface="Franklin Gothic Book" pitchFamily="34" charset="0"/>
        <a:ea typeface="+mn-ea"/>
        <a:cs typeface="Arial" charset="0"/>
      </a:defRPr>
    </a:lvl4pPr>
    <a:lvl5pPr marL="1828800" algn="l" rtl="0" fontAlgn="base">
      <a:spcBef>
        <a:spcPct val="0"/>
      </a:spcBef>
      <a:spcAft>
        <a:spcPct val="0"/>
      </a:spcAft>
      <a:defRPr kern="1200">
        <a:solidFill>
          <a:schemeClr val="tx1"/>
        </a:solidFill>
        <a:latin typeface="Franklin Gothic Book" pitchFamily="34" charset="0"/>
        <a:ea typeface="+mn-ea"/>
        <a:cs typeface="Arial" charset="0"/>
      </a:defRPr>
    </a:lvl5pPr>
    <a:lvl6pPr marL="2286000" algn="l" defTabSz="914400" rtl="0" eaLnBrk="1" latinLnBrk="0" hangingPunct="1">
      <a:defRPr kern="1200">
        <a:solidFill>
          <a:schemeClr val="tx1"/>
        </a:solidFill>
        <a:latin typeface="Franklin Gothic Book" pitchFamily="34" charset="0"/>
        <a:ea typeface="+mn-ea"/>
        <a:cs typeface="Arial" charset="0"/>
      </a:defRPr>
    </a:lvl6pPr>
    <a:lvl7pPr marL="2743200" algn="l" defTabSz="914400" rtl="0" eaLnBrk="1" latinLnBrk="0" hangingPunct="1">
      <a:defRPr kern="1200">
        <a:solidFill>
          <a:schemeClr val="tx1"/>
        </a:solidFill>
        <a:latin typeface="Franklin Gothic Book" pitchFamily="34" charset="0"/>
        <a:ea typeface="+mn-ea"/>
        <a:cs typeface="Arial" charset="0"/>
      </a:defRPr>
    </a:lvl7pPr>
    <a:lvl8pPr marL="3200400" algn="l" defTabSz="914400" rtl="0" eaLnBrk="1" latinLnBrk="0" hangingPunct="1">
      <a:defRPr kern="1200">
        <a:solidFill>
          <a:schemeClr val="tx1"/>
        </a:solidFill>
        <a:latin typeface="Franklin Gothic Book" pitchFamily="34" charset="0"/>
        <a:ea typeface="+mn-ea"/>
        <a:cs typeface="Arial" charset="0"/>
      </a:defRPr>
    </a:lvl8pPr>
    <a:lvl9pPr marL="3657600" algn="l" defTabSz="914400" rtl="0" eaLnBrk="1" latinLnBrk="0" hangingPunct="1">
      <a:defRPr kern="1200">
        <a:solidFill>
          <a:schemeClr val="tx1"/>
        </a:solidFill>
        <a:latin typeface="Franklin Gothic Book"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660"/>
  </p:normalViewPr>
  <p:slideViewPr>
    <p:cSldViewPr>
      <p:cViewPr varScale="1">
        <p:scale>
          <a:sx n="110" d="100"/>
          <a:sy n="110" d="100"/>
        </p:scale>
        <p:origin x="-1644"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E352980-FC6C-4ACF-9CB9-04E4F47CB6CB}" type="datetimeFigureOut">
              <a:rPr lang="en-US"/>
              <a:pPr>
                <a:defRPr/>
              </a:pPr>
              <a:t>4/6/2016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5997513-91C4-452B-BB79-2FAF72EA653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827265-2634-42D3-AB51-139C37B886F4}" type="slidenum">
              <a:rPr lang="en-US" smtClean="0"/>
              <a:pPr fontAlgn="base">
                <a:spcBef>
                  <a:spcPct val="0"/>
                </a:spcBef>
                <a:spcAft>
                  <a:spcPct val="0"/>
                </a:spcAft>
                <a:defRPr/>
              </a:pPr>
              <a:t>5</a:t>
            </a:fld>
            <a:endParaRPr lang="en-US" smtClean="0"/>
          </a:p>
        </p:txBody>
      </p:sp>
      <p:sp>
        <p:nvSpPr>
          <p:cNvPr id="19459" name="Rectangle 2"/>
          <p:cNvSpPr>
            <a:spLocks noChangeArrowheads="1" noTextEdit="1"/>
          </p:cNvSpPr>
          <p:nvPr>
            <p:ph type="sldImg"/>
          </p:nvPr>
        </p:nvSpPr>
        <p:spPr bwMode="auto">
          <a:noFill/>
          <a:ln>
            <a:solidFill>
              <a:srgbClr val="000000"/>
            </a:solidFill>
            <a:miter lim="800000"/>
            <a:headEnd/>
            <a:tailEnd/>
          </a:ln>
        </p:spPr>
      </p:sp>
      <p:sp>
        <p:nvSpPr>
          <p:cNvPr id="194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92F317-356E-4BC3-AE56-8B8BBE4161A3}" type="slidenum">
              <a:rPr lang="en-US" smtClean="0"/>
              <a:pPr fontAlgn="base">
                <a:spcBef>
                  <a:spcPct val="0"/>
                </a:spcBef>
                <a:spcAft>
                  <a:spcPct val="0"/>
                </a:spcAft>
                <a:defRPr/>
              </a:pPr>
              <a:t>7</a:t>
            </a:fld>
            <a:endParaRPr lang="en-US" smtClean="0"/>
          </a:p>
        </p:txBody>
      </p:sp>
      <p:sp>
        <p:nvSpPr>
          <p:cNvPr id="20483" name="Rectangle 2"/>
          <p:cNvSpPr>
            <a:spLocks noChangeArrowheads="1" noTextEdit="1"/>
          </p:cNvSpPr>
          <p:nvPr>
            <p:ph type="sldImg"/>
          </p:nvPr>
        </p:nvSpPr>
        <p:spPr bwMode="auto">
          <a:noFill/>
          <a:ln>
            <a:solidFill>
              <a:srgbClr val="000000"/>
            </a:solidFill>
            <a:miter lim="800000"/>
            <a:headEnd/>
            <a:tailEnd/>
          </a:ln>
        </p:spPr>
      </p:sp>
      <p:sp>
        <p:nvSpPr>
          <p:cNvPr id="204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A059D8-E6EC-4909-93E9-8E4EEE242F06}" type="slidenum">
              <a:rPr lang="en-US" smtClean="0"/>
              <a:pPr fontAlgn="base">
                <a:spcBef>
                  <a:spcPct val="0"/>
                </a:spcBef>
                <a:spcAft>
                  <a:spcPct val="0"/>
                </a:spcAft>
                <a:defRPr/>
              </a:pPr>
              <a:t>8</a:t>
            </a:fld>
            <a:endParaRPr lang="en-US" smtClean="0"/>
          </a:p>
        </p:txBody>
      </p:sp>
      <p:sp>
        <p:nvSpPr>
          <p:cNvPr id="21507" name="Rectangle 2"/>
          <p:cNvSpPr>
            <a:spLocks noChangeArrowheads="1" noTextEdit="1"/>
          </p:cNvSpPr>
          <p:nvPr>
            <p:ph type="sldImg"/>
          </p:nvPr>
        </p:nvSpPr>
        <p:spPr bwMode="auto">
          <a:noFill/>
          <a:ln>
            <a:solidFill>
              <a:srgbClr val="000000"/>
            </a:solidFill>
            <a:miter lim="800000"/>
            <a:headEnd/>
            <a:tailEnd/>
          </a:ln>
        </p:spPr>
      </p:sp>
      <p:sp>
        <p:nvSpPr>
          <p:cNvPr id="215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69D19C6-D76C-405C-82A2-451AE15E88E5}" type="slidenum">
              <a:rPr lang="en-US" smtClean="0"/>
              <a:pPr fontAlgn="base">
                <a:spcBef>
                  <a:spcPct val="0"/>
                </a:spcBef>
                <a:spcAft>
                  <a:spcPct val="0"/>
                </a:spcAft>
                <a:defRPr/>
              </a:pPr>
              <a:t>9</a:t>
            </a:fld>
            <a:endParaRPr lang="en-US" smtClean="0"/>
          </a:p>
        </p:txBody>
      </p:sp>
      <p:sp>
        <p:nvSpPr>
          <p:cNvPr id="22531" name="Rectangle 2"/>
          <p:cNvSpPr>
            <a:spLocks noChangeArrowheads="1" noTextEdit="1"/>
          </p:cNvSpPr>
          <p:nvPr>
            <p:ph type="sldImg"/>
          </p:nvPr>
        </p:nvSpPr>
        <p:spPr bwMode="auto">
          <a:noFill/>
          <a:ln>
            <a:solidFill>
              <a:srgbClr val="000000"/>
            </a:solidFill>
            <a:miter lim="800000"/>
            <a:headEnd/>
            <a:tailEnd/>
          </a:ln>
        </p:spPr>
      </p:sp>
      <p:sp>
        <p:nvSpPr>
          <p:cNvPr id="225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EF4132-52B1-47FF-8B79-5301DB7276C6}" type="slidenum">
              <a:rPr lang="en-US" smtClean="0"/>
              <a:pPr fontAlgn="base">
                <a:spcBef>
                  <a:spcPct val="0"/>
                </a:spcBef>
                <a:spcAft>
                  <a:spcPct val="0"/>
                </a:spcAft>
                <a:defRPr/>
              </a:pPr>
              <a:t>10</a:t>
            </a:fld>
            <a:endParaRPr lang="en-US" smtClean="0"/>
          </a:p>
        </p:txBody>
      </p:sp>
      <p:sp>
        <p:nvSpPr>
          <p:cNvPr id="23555" name="Rectangle 2"/>
          <p:cNvSpPr>
            <a:spLocks noChangeArrowheads="1" noTextEdit="1"/>
          </p:cNvSpPr>
          <p:nvPr>
            <p:ph type="sldImg"/>
          </p:nvPr>
        </p:nvSpPr>
        <p:spPr bwMode="auto">
          <a:noFill/>
          <a:ln>
            <a:solidFill>
              <a:srgbClr val="000000"/>
            </a:solidFill>
            <a:miter lim="800000"/>
            <a:headEnd/>
            <a:tailEnd/>
          </a:ln>
        </p:spPr>
      </p:sp>
      <p:sp>
        <p:nvSpPr>
          <p:cNvPr id="235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F0695CA3-F0E0-45DA-B232-A448AB690C0F}" type="datetimeFigureOut">
              <a:rPr lang="en-US"/>
              <a:pPr>
                <a:defRPr/>
              </a:pPr>
              <a:t>4/6/2016</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46E8D8A0-9B67-482F-BF14-D2E376D94FF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C68EA06A-65A5-443D-B360-607D2BD7AACD}" type="datetimeFigureOut">
              <a:rPr lang="en-US"/>
              <a:pPr>
                <a:defRPr/>
              </a:pPr>
              <a:t>4/6/2016</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21CBBC93-D3EA-4F9B-A81D-5478BE7F52A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54DDFA36-7919-4FF0-ABF6-767AD7165495}" type="datetimeFigureOut">
              <a:rPr lang="en-US"/>
              <a:pPr>
                <a:defRPr/>
              </a:pPr>
              <a:t>4/6/2016</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9D776EC8-E1FB-437B-88E3-C385E80171E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4D0E3210-1768-4CA0-AC62-61A6EA1E9DBC}" type="datetimeFigureOut">
              <a:rPr lang="en-US"/>
              <a:pPr>
                <a:defRPr/>
              </a:pPr>
              <a:t>4/6/2016</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1FDDEB60-7C4A-4BF1-91FE-E830B3AA5F9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E8EB4D59-EF54-4AC5-9D31-A1544C7F0691}" type="datetimeFigureOut">
              <a:rPr lang="en-US"/>
              <a:pPr>
                <a:defRPr/>
              </a:pPr>
              <a:t>4/6/2016</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4A165688-4FD8-4FE6-BABC-FC60F3357B1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EE8D1853-3FC9-4BE0-88DD-16491F09C28B}" type="datetimeFigureOut">
              <a:rPr lang="en-US"/>
              <a:pPr>
                <a:defRPr/>
              </a:pPr>
              <a:t>4/6/2016</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D7B0CEF7-75D3-4841-81AE-1BE88ECFD97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5BE299EC-4276-4AE9-B565-4B08508F18DD}" type="datetimeFigureOut">
              <a:rPr lang="en-US"/>
              <a:pPr>
                <a:defRPr/>
              </a:pPr>
              <a:t>4/6/2016</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D5901960-3C26-4F0F-BF91-3CDABD48914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7D0530A7-1DDB-4622-9F04-D0D18E698BCB}" type="datetimeFigureOut">
              <a:rPr lang="en-US"/>
              <a:pPr>
                <a:defRPr/>
              </a:pPr>
              <a:t>4/6/2016</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0100AB2B-9749-4695-B42C-B4528BA0B0F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74883898-2399-48B2-BCBB-B681D03F6922}" type="datetimeFigureOut">
              <a:rPr lang="en-US"/>
              <a:pPr>
                <a:defRPr/>
              </a:pPr>
              <a:t>4/6/2016</a:t>
            </a:fld>
            <a:endParaRPr lang="en-US"/>
          </a:p>
        </p:txBody>
      </p:sp>
      <p:sp>
        <p:nvSpPr>
          <p:cNvPr id="3" name="Footer Placeholder 27"/>
          <p:cNvSpPr>
            <a:spLocks noGrp="1"/>
          </p:cNvSpPr>
          <p:nvPr>
            <p:ph type="ftr" sz="quarter" idx="11"/>
          </p:nvPr>
        </p:nvSpPr>
        <p:spPr/>
        <p:txBody>
          <a:bodyPr/>
          <a:lstStyle>
            <a:lvl1pPr>
              <a:defRPr/>
            </a:lvl1pPr>
          </a:lstStyle>
          <a:p>
            <a:pPr>
              <a:defRPr/>
            </a:pPr>
            <a:endParaRPr lang="en-US"/>
          </a:p>
        </p:txBody>
      </p:sp>
      <p:sp>
        <p:nvSpPr>
          <p:cNvPr id="4" name="Slide Number Placeholder 4"/>
          <p:cNvSpPr>
            <a:spLocks noGrp="1"/>
          </p:cNvSpPr>
          <p:nvPr>
            <p:ph type="sldNum" sz="quarter" idx="12"/>
          </p:nvPr>
        </p:nvSpPr>
        <p:spPr/>
        <p:txBody>
          <a:bodyPr/>
          <a:lstStyle>
            <a:lvl1pPr>
              <a:defRPr/>
            </a:lvl1pPr>
          </a:lstStyle>
          <a:p>
            <a:pPr>
              <a:defRPr/>
            </a:pPr>
            <a:fld id="{95831F5C-B2C6-40AB-A8EC-FCCC29A95F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4371C2F2-447C-454A-B144-28A18FD2F6E0}" type="datetimeFigureOut">
              <a:rPr lang="en-US"/>
              <a:pPr>
                <a:defRPr/>
              </a:pPr>
              <a:t>4/6/2016</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8EE45E21-BEC9-461E-AC83-2A5DEABAA1E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0"/>
          <p:cNvSpPr>
            <a:spLocks noGrp="1"/>
          </p:cNvSpPr>
          <p:nvPr>
            <p:ph type="dt" sz="half" idx="10"/>
          </p:nvPr>
        </p:nvSpPr>
        <p:spPr/>
        <p:txBody>
          <a:bodyPr/>
          <a:lstStyle>
            <a:lvl1pPr>
              <a:defRPr/>
            </a:lvl1pPr>
          </a:lstStyle>
          <a:p>
            <a:pPr>
              <a:defRPr/>
            </a:pPr>
            <a:fld id="{AE3B1681-E9C4-42B7-8C9B-D379EF40C0B1}" type="datetimeFigureOut">
              <a:rPr lang="en-US"/>
              <a:pPr>
                <a:defRPr/>
              </a:pPr>
              <a:t>4/6/2016</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BEEF0E9F-1867-49A6-9D0D-F99AC2A33E9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462B7286-48D5-49C1-A530-5CB7EB1C71F1}" type="datetimeFigureOut">
              <a:rPr lang="en-US"/>
              <a:pPr>
                <a:defRPr/>
              </a:pPr>
              <a:t>4/6/2016</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2E9C4969-0D59-4E51-8F24-0FEAF64C3E8D}"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61" r:id="rId4"/>
    <p:sldLayoutId id="2147484070" r:id="rId5"/>
    <p:sldLayoutId id="2147484062" r:id="rId6"/>
    <p:sldLayoutId id="2147484063" r:id="rId7"/>
    <p:sldLayoutId id="2147484071" r:id="rId8"/>
    <p:sldLayoutId id="2147484064" r:id="rId9"/>
    <p:sldLayoutId id="2147484065" r:id="rId10"/>
    <p:sldLayoutId id="2147484066"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hyperlink" Target="Lab-Does%20Air%20Have%20Mass.doc" TargetMode="Externa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4.gi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eaLnBrk="1" fontAlgn="auto" hangingPunct="1">
              <a:spcAft>
                <a:spcPts val="0"/>
              </a:spcAft>
              <a:defRPr/>
            </a:pPr>
            <a:r>
              <a:rPr lang="en-US" sz="4400" dirty="0" smtClean="0"/>
              <a:t>Air pressure </a:t>
            </a:r>
            <a:r>
              <a:rPr lang="en-US" dirty="0" smtClean="0"/>
              <a:t/>
            </a:r>
            <a:br>
              <a:rPr lang="en-US" dirty="0" smtClean="0"/>
            </a:br>
            <a:endParaRPr lang="en-US"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descr="Atmos_Altitude-2_sx5620a3"/>
          <p:cNvPicPr>
            <a:picLocks noChangeAspect="1" noChangeArrowheads="1"/>
          </p:cNvPicPr>
          <p:nvPr/>
        </p:nvPicPr>
        <p:blipFill>
          <a:blip r:embed="rId4" cstate="print"/>
          <a:srcRect/>
          <a:stretch>
            <a:fillRect/>
          </a:stretch>
        </p:blipFill>
        <p:spPr bwMode="auto">
          <a:xfrm>
            <a:off x="1408113" y="2438400"/>
            <a:ext cx="6276975" cy="3917950"/>
          </a:xfrm>
          <a:prstGeom prst="rect">
            <a:avLst/>
          </a:prstGeom>
          <a:noFill/>
          <a:ln w="9525">
            <a:noFill/>
            <a:miter lim="800000"/>
            <a:headEnd/>
            <a:tailEnd/>
          </a:ln>
        </p:spPr>
      </p:pic>
      <p:sp>
        <p:nvSpPr>
          <p:cNvPr id="387076" name="Rectangle 4"/>
          <p:cNvSpPr>
            <a:spLocks noGrp="1" noChangeArrowheads="1"/>
          </p:cNvSpPr>
          <p:nvPr>
            <p:ph type="title"/>
          </p:nvPr>
        </p:nvSpPr>
        <p:spPr/>
        <p:txBody>
          <a:bodyPr/>
          <a:lstStyle/>
          <a:p>
            <a:pPr eaLnBrk="1" fontAlgn="auto" hangingPunct="1">
              <a:spcAft>
                <a:spcPts val="0"/>
              </a:spcAft>
              <a:defRPr/>
            </a:pPr>
            <a:r>
              <a:rPr lang="en-US"/>
              <a:t>Altitude and Density</a:t>
            </a:r>
          </a:p>
        </p:txBody>
      </p:sp>
      <p:sp>
        <p:nvSpPr>
          <p:cNvPr id="16388" name="Rectangle 5"/>
          <p:cNvSpPr>
            <a:spLocks noGrp="1" noChangeArrowheads="1"/>
          </p:cNvSpPr>
          <p:nvPr>
            <p:ph idx="1"/>
          </p:nvPr>
        </p:nvSpPr>
        <p:spPr>
          <a:xfrm>
            <a:off x="457200" y="1219200"/>
            <a:ext cx="8229600" cy="5441950"/>
          </a:xfrm>
        </p:spPr>
        <p:txBody>
          <a:bodyPr/>
          <a:lstStyle/>
          <a:p>
            <a:pPr eaLnBrk="1" hangingPunct="1"/>
            <a:r>
              <a:rPr lang="en-US" sz="2800" smtClean="0"/>
              <a:t>The density of air decreases as altitude increases. Air at sea level has more gas molecules in each cubic meter than air at the top of a mountain.</a:t>
            </a:r>
          </a:p>
        </p:txBody>
      </p:sp>
    </p:spTree>
    <p:custDataLst>
      <p:tags r:id="rId1"/>
    </p:custData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Does Air have Mass?  lab</a:t>
            </a:r>
            <a:endParaRPr lang="en-US" dirty="0"/>
          </a:p>
        </p:txBody>
      </p:sp>
      <p:sp>
        <p:nvSpPr>
          <p:cNvPr id="3" name="Content Placeholder 2"/>
          <p:cNvSpPr>
            <a:spLocks noGrp="1"/>
          </p:cNvSpPr>
          <p:nvPr>
            <p:ph idx="1"/>
          </p:nvPr>
        </p:nvSpPr>
        <p:spPr/>
        <p:txBody>
          <a:bodyPr>
            <a:normAutofit/>
          </a:bodyPr>
          <a:lstStyle/>
          <a:p>
            <a:pPr eaLnBrk="1" fontAlgn="auto" hangingPunct="1">
              <a:spcAft>
                <a:spcPts val="0"/>
              </a:spcAft>
              <a:buFont typeface="Wingdings 2"/>
              <a:buChar char=""/>
              <a:defRPr/>
            </a:pPr>
            <a:endParaRPr lang="en-US" dirty="0" smtClean="0"/>
          </a:p>
          <a:p>
            <a:pPr eaLnBrk="1" fontAlgn="auto" hangingPunct="1">
              <a:spcAft>
                <a:spcPts val="0"/>
              </a:spcAft>
              <a:buFont typeface="Wingdings 2"/>
              <a:buChar char=""/>
              <a:defRPr/>
            </a:pPr>
            <a:r>
              <a:rPr lang="en-US" dirty="0" smtClean="0"/>
              <a:t>Complete </a:t>
            </a:r>
            <a:r>
              <a:rPr lang="en-US" b="1" dirty="0" smtClean="0">
                <a:effectLst>
                  <a:outerShdw blurRad="38100" dist="38100" dir="2700000" algn="tl">
                    <a:srgbClr val="000000">
                      <a:alpha val="43137"/>
                    </a:srgbClr>
                  </a:outerShdw>
                </a:effectLst>
                <a:hlinkClick r:id="rId3" action="ppaction://hlinkfile"/>
              </a:rPr>
              <a:t>“Does Air have Mass?”</a:t>
            </a:r>
            <a:r>
              <a:rPr lang="en-US" dirty="0" smtClean="0">
                <a:hlinkClick r:id="rId3" action="ppaction://hlinkfile"/>
              </a:rPr>
              <a:t> </a:t>
            </a:r>
            <a:r>
              <a:rPr lang="en-US" dirty="0" smtClean="0"/>
              <a:t>Lab with a partner.</a:t>
            </a:r>
          </a:p>
          <a:p>
            <a:pPr lvl="1" eaLnBrk="1" fontAlgn="auto" hangingPunct="1">
              <a:spcAft>
                <a:spcPts val="0"/>
              </a:spcAft>
              <a:buFont typeface="Wingdings 2"/>
              <a:buChar char=""/>
              <a:defRPr/>
            </a:pPr>
            <a:r>
              <a:rPr lang="en-US" dirty="0" smtClean="0"/>
              <a:t>Read through the Lab</a:t>
            </a:r>
          </a:p>
          <a:p>
            <a:pPr lvl="1" eaLnBrk="1" fontAlgn="auto" hangingPunct="1">
              <a:spcAft>
                <a:spcPts val="0"/>
              </a:spcAft>
              <a:buFont typeface="Wingdings 2"/>
              <a:buChar char=""/>
              <a:defRPr/>
            </a:pPr>
            <a:r>
              <a:rPr lang="en-US" dirty="0" smtClean="0"/>
              <a:t>Gather the materials</a:t>
            </a:r>
          </a:p>
          <a:p>
            <a:pPr lvl="1" eaLnBrk="1" fontAlgn="auto" hangingPunct="1">
              <a:spcAft>
                <a:spcPts val="0"/>
              </a:spcAft>
              <a:buFont typeface="Wingdings 2"/>
              <a:buChar char=""/>
              <a:defRPr/>
            </a:pPr>
            <a:r>
              <a:rPr lang="en-US" dirty="0" smtClean="0"/>
              <a:t>Begin working.  </a:t>
            </a:r>
          </a:p>
          <a:p>
            <a:pPr lvl="1" eaLnBrk="1" fontAlgn="auto" hangingPunct="1">
              <a:spcAft>
                <a:spcPts val="0"/>
              </a:spcAft>
              <a:buFont typeface="Wingdings 2"/>
              <a:buChar char=""/>
              <a:defRPr/>
            </a:pPr>
            <a:r>
              <a:rPr lang="en-US" dirty="0" smtClean="0"/>
              <a:t>When finished with the Lab, clean up your stations</a:t>
            </a:r>
          </a:p>
          <a:p>
            <a:pPr lvl="1" eaLnBrk="1" fontAlgn="auto" hangingPunct="1">
              <a:spcAft>
                <a:spcPts val="0"/>
              </a:spcAft>
              <a:buFont typeface="Wingdings 2"/>
              <a:buChar char=""/>
              <a:defRPr/>
            </a:pPr>
            <a:r>
              <a:rPr lang="en-US" dirty="0" smtClean="0"/>
              <a:t>DID YOU ANSWER ALL THE QUESTIONS??</a:t>
            </a:r>
          </a:p>
          <a:p>
            <a:pPr marL="0" indent="0" eaLnBrk="1" fontAlgn="auto" hangingPunct="1">
              <a:spcAft>
                <a:spcPts val="0"/>
              </a:spcAft>
              <a:buFont typeface="Wingdings 2"/>
              <a:buNone/>
              <a:defRPr/>
            </a:pPr>
            <a:endParaRPr lang="en-US" dirty="0"/>
          </a:p>
          <a:p>
            <a:pPr marL="0" indent="0" eaLnBrk="1" fontAlgn="auto" hangingPunct="1">
              <a:spcAft>
                <a:spcPts val="0"/>
              </a:spcAft>
              <a:buFont typeface="Wingdings 2"/>
              <a:buNone/>
              <a:defRPr/>
            </a:pPr>
            <a:endParaRPr lang="en-US" dirty="0" smtClean="0"/>
          </a:p>
          <a:p>
            <a:pPr marL="0" indent="0" eaLnBrk="1" fontAlgn="auto" hangingPunct="1">
              <a:spcAft>
                <a:spcPts val="0"/>
              </a:spcAft>
              <a:buFont typeface="Wingdings 2"/>
              <a:buNone/>
              <a:defRPr/>
            </a:pPr>
            <a:endParaRPr lang="en-US" dirty="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What is Air?</a:t>
            </a:r>
            <a:endParaRPr lang="en-US" dirty="0"/>
          </a:p>
        </p:txBody>
      </p:sp>
      <p:sp>
        <p:nvSpPr>
          <p:cNvPr id="3" name="Content Placeholder 2"/>
          <p:cNvSpPr>
            <a:spLocks noGrp="1"/>
          </p:cNvSpPr>
          <p:nvPr>
            <p:ph idx="1"/>
          </p:nvPr>
        </p:nvSpPr>
        <p:spPr/>
        <p:txBody>
          <a:bodyPr>
            <a:normAutofit/>
          </a:bodyPr>
          <a:lstStyle/>
          <a:p>
            <a:pPr eaLnBrk="1" fontAlgn="auto" hangingPunct="1">
              <a:spcAft>
                <a:spcPts val="0"/>
              </a:spcAft>
              <a:buFont typeface="Wingdings 2"/>
              <a:buChar char=""/>
              <a:defRPr/>
            </a:pPr>
            <a:r>
              <a:rPr lang="en-US" dirty="0" smtClean="0"/>
              <a:t>What is air and what is it made up of?</a:t>
            </a:r>
          </a:p>
          <a:p>
            <a:pPr marL="0" indent="0" eaLnBrk="1" fontAlgn="auto" hangingPunct="1">
              <a:spcAft>
                <a:spcPts val="0"/>
              </a:spcAft>
              <a:buFont typeface="Wingdings 2"/>
              <a:buNone/>
              <a:defRPr/>
            </a:pPr>
            <a:endParaRPr lang="en-US" dirty="0" smtClean="0"/>
          </a:p>
          <a:p>
            <a:pPr eaLnBrk="1" fontAlgn="auto" hangingPunct="1">
              <a:spcAft>
                <a:spcPts val="0"/>
              </a:spcAft>
              <a:buFont typeface="Wingdings 2"/>
              <a:buChar char=""/>
              <a:defRPr/>
            </a:pPr>
            <a:r>
              <a:rPr lang="en-US" dirty="0" smtClean="0"/>
              <a:t>Take 2 minutes to write down your responses.</a:t>
            </a:r>
          </a:p>
          <a:p>
            <a:pPr marL="0" indent="0" eaLnBrk="1" fontAlgn="auto" hangingPunct="1">
              <a:spcAft>
                <a:spcPts val="0"/>
              </a:spcAft>
              <a:buFont typeface="Wingdings 2"/>
              <a:buNone/>
              <a:defRPr/>
            </a:pPr>
            <a:endParaRPr lang="en-US" dirty="0" smtClean="0"/>
          </a:p>
          <a:p>
            <a:pPr eaLnBrk="1" fontAlgn="auto" hangingPunct="1">
              <a:spcAft>
                <a:spcPts val="0"/>
              </a:spcAft>
              <a:buFont typeface="Wingdings 2"/>
              <a:buChar char=""/>
              <a:defRPr/>
            </a:pPr>
            <a:r>
              <a:rPr lang="en-US" dirty="0" smtClean="0"/>
              <a:t>Ready, set, GO!</a:t>
            </a:r>
          </a:p>
          <a:p>
            <a:pPr marL="0" indent="0" eaLnBrk="1" fontAlgn="auto" hangingPunct="1">
              <a:spcAft>
                <a:spcPts val="0"/>
              </a:spcAft>
              <a:buFont typeface="Wingdings 2"/>
              <a:buNone/>
              <a:defRPr/>
            </a:pPr>
            <a:endParaRPr lang="en-US" dirty="0"/>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p:txBody>
          <a:bodyPr/>
          <a:lstStyle/>
          <a:p>
            <a:pPr eaLnBrk="1" fontAlgn="auto" hangingPunct="1">
              <a:spcAft>
                <a:spcPts val="0"/>
              </a:spcAft>
              <a:defRPr/>
            </a:pPr>
            <a:r>
              <a:rPr lang="en-US"/>
              <a:t>Properties of Air</a:t>
            </a:r>
          </a:p>
        </p:txBody>
      </p:sp>
      <p:sp>
        <p:nvSpPr>
          <p:cNvPr id="433155" name="Rectangle 3"/>
          <p:cNvSpPr>
            <a:spLocks noGrp="1" noChangeArrowheads="1"/>
          </p:cNvSpPr>
          <p:nvPr>
            <p:ph idx="1"/>
          </p:nvPr>
        </p:nvSpPr>
        <p:spPr>
          <a:xfrm>
            <a:off x="685800" y="1371600"/>
            <a:ext cx="7772400" cy="4572000"/>
          </a:xfrm>
        </p:spPr>
        <p:txBody>
          <a:bodyPr>
            <a:normAutofit fontScale="77500" lnSpcReduction="20000"/>
          </a:bodyPr>
          <a:lstStyle/>
          <a:p>
            <a:pPr eaLnBrk="1" fontAlgn="auto" hangingPunct="1">
              <a:spcAft>
                <a:spcPts val="0"/>
              </a:spcAft>
              <a:buFontTx/>
              <a:buChar char="•"/>
              <a:defRPr/>
            </a:pPr>
            <a:r>
              <a:rPr lang="en-US" dirty="0"/>
              <a:t> Air is made up of atoms and molecules, which have mass.  This means that air also has mass.</a:t>
            </a:r>
          </a:p>
          <a:p>
            <a:pPr eaLnBrk="1" fontAlgn="auto" hangingPunct="1">
              <a:spcAft>
                <a:spcPts val="0"/>
              </a:spcAft>
              <a:buFontTx/>
              <a:buChar char="•"/>
              <a:defRPr/>
            </a:pPr>
            <a:r>
              <a:rPr lang="en-US" dirty="0"/>
              <a:t> Because air has mass, it also has other properties including density and pressure.</a:t>
            </a:r>
          </a:p>
          <a:p>
            <a:pPr eaLnBrk="1" fontAlgn="auto" hangingPunct="1">
              <a:spcAft>
                <a:spcPts val="0"/>
              </a:spcAft>
              <a:buFontTx/>
              <a:buChar char="•"/>
              <a:defRPr/>
            </a:pPr>
            <a:endParaRPr lang="en-US" dirty="0"/>
          </a:p>
          <a:p>
            <a:pPr eaLnBrk="1" fontAlgn="auto" hangingPunct="1">
              <a:spcAft>
                <a:spcPts val="0"/>
              </a:spcAft>
              <a:buFontTx/>
              <a:buChar char="•"/>
              <a:defRPr/>
            </a:pPr>
            <a:r>
              <a:rPr lang="en-US" b="1" u="sng" dirty="0"/>
              <a:t>Density</a:t>
            </a:r>
            <a:r>
              <a:rPr lang="en-US" dirty="0"/>
              <a:t> – The amount of mass in a given volume of air is its density.  </a:t>
            </a:r>
          </a:p>
          <a:p>
            <a:pPr eaLnBrk="1" fontAlgn="auto" hangingPunct="1">
              <a:spcAft>
                <a:spcPts val="0"/>
              </a:spcAft>
              <a:buFontTx/>
              <a:buChar char="•"/>
              <a:defRPr/>
            </a:pPr>
            <a:r>
              <a:rPr lang="en-US" dirty="0"/>
              <a:t> If there are more molecules in a volume, the density is greater.  If there are less molecules in a volume, the density is less</a:t>
            </a:r>
          </a:p>
          <a:p>
            <a:pPr marL="1371600" lvl="3" indent="0" eaLnBrk="1" fontAlgn="auto" hangingPunct="1">
              <a:spcAft>
                <a:spcPts val="0"/>
              </a:spcAft>
              <a:buFont typeface="Wingdings 2"/>
              <a:buNone/>
              <a:defRPr/>
            </a:pPr>
            <a:r>
              <a:rPr lang="en-US" sz="3800" dirty="0" smtClean="0"/>
              <a:t>    </a:t>
            </a:r>
            <a:r>
              <a:rPr lang="en-US" sz="3800" dirty="0">
                <a:solidFill>
                  <a:schemeClr val="hlink"/>
                </a:solidFill>
              </a:rPr>
              <a:t>Density =   </a:t>
            </a:r>
            <a:r>
              <a:rPr lang="en-US" sz="3800" u="sng" dirty="0" smtClean="0">
                <a:solidFill>
                  <a:schemeClr val="hlink"/>
                </a:solidFill>
              </a:rPr>
              <a:t>Mass</a:t>
            </a:r>
            <a:r>
              <a:rPr lang="en-US" sz="3800" dirty="0">
                <a:solidFill>
                  <a:schemeClr val="hlink"/>
                </a:solidFill>
              </a:rPr>
              <a:t>	       </a:t>
            </a:r>
            <a:endParaRPr lang="en-US" sz="3800" dirty="0" smtClean="0">
              <a:solidFill>
                <a:schemeClr val="hlink"/>
              </a:solidFill>
            </a:endParaRPr>
          </a:p>
          <a:p>
            <a:pPr marL="1371600" lvl="3" indent="0" eaLnBrk="1" fontAlgn="auto" hangingPunct="1">
              <a:spcAft>
                <a:spcPts val="0"/>
              </a:spcAft>
              <a:buFont typeface="Wingdings 2"/>
              <a:buNone/>
              <a:defRPr/>
            </a:pPr>
            <a:r>
              <a:rPr lang="en-US" sz="3800" dirty="0">
                <a:solidFill>
                  <a:schemeClr val="hlink"/>
                </a:solidFill>
              </a:rPr>
              <a:t> </a:t>
            </a:r>
            <a:r>
              <a:rPr lang="en-US" sz="3800" dirty="0" smtClean="0">
                <a:solidFill>
                  <a:schemeClr val="hlink"/>
                </a:solidFill>
              </a:rPr>
              <a:t>                      Volume</a:t>
            </a:r>
            <a:endParaRPr lang="en-US" sz="3800" dirty="0">
              <a:solidFill>
                <a:schemeClr val="hlink"/>
              </a:solidFill>
            </a:endParaRPr>
          </a:p>
        </p:txBody>
      </p:sp>
    </p:spTree>
    <p:custDataLst>
      <p:tags r:id="rId1"/>
    </p:custData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Grp="1" noChangeArrowheads="1"/>
          </p:cNvSpPr>
          <p:nvPr>
            <p:ph type="title"/>
          </p:nvPr>
        </p:nvSpPr>
        <p:spPr/>
        <p:txBody>
          <a:bodyPr/>
          <a:lstStyle/>
          <a:p>
            <a:pPr eaLnBrk="1" fontAlgn="auto" hangingPunct="1">
              <a:spcAft>
                <a:spcPts val="0"/>
              </a:spcAft>
              <a:defRPr/>
            </a:pPr>
            <a:r>
              <a:rPr lang="en-US"/>
              <a:t>Properties of Air</a:t>
            </a:r>
          </a:p>
        </p:txBody>
      </p:sp>
      <p:sp>
        <p:nvSpPr>
          <p:cNvPr id="434179" name="Rectangle 3"/>
          <p:cNvSpPr>
            <a:spLocks noGrp="1" noChangeArrowheads="1"/>
          </p:cNvSpPr>
          <p:nvPr>
            <p:ph idx="1"/>
          </p:nvPr>
        </p:nvSpPr>
        <p:spPr>
          <a:xfrm>
            <a:off x="685800" y="1371600"/>
            <a:ext cx="7772400" cy="4343400"/>
          </a:xfrm>
        </p:spPr>
        <p:txBody>
          <a:bodyPr>
            <a:normAutofit/>
          </a:bodyPr>
          <a:lstStyle/>
          <a:p>
            <a:pPr marL="419100" indent="-419100" eaLnBrk="1" fontAlgn="auto" hangingPunct="1">
              <a:spcAft>
                <a:spcPts val="0"/>
              </a:spcAft>
              <a:buFontTx/>
              <a:buChar char="•"/>
              <a:defRPr/>
            </a:pPr>
            <a:endParaRPr lang="en-US" dirty="0"/>
          </a:p>
          <a:p>
            <a:pPr marL="0" indent="0" eaLnBrk="1" fontAlgn="auto" hangingPunct="1">
              <a:spcAft>
                <a:spcPts val="0"/>
              </a:spcAft>
              <a:buFont typeface="Wingdings 2"/>
              <a:buNone/>
              <a:defRPr/>
            </a:pPr>
            <a:r>
              <a:rPr lang="en-US" dirty="0" smtClean="0"/>
              <a:t>Air </a:t>
            </a:r>
            <a:r>
              <a:rPr lang="en-US" dirty="0"/>
              <a:t>pressure can change from day to day just like the amount of water vapor in </a:t>
            </a:r>
            <a:r>
              <a:rPr lang="en-US" dirty="0" smtClean="0"/>
              <a:t>air.</a:t>
            </a:r>
          </a:p>
          <a:p>
            <a:pPr marL="0" indent="0" eaLnBrk="1" fontAlgn="auto" hangingPunct="1">
              <a:spcAft>
                <a:spcPts val="0"/>
              </a:spcAft>
              <a:buFont typeface="Wingdings 2"/>
              <a:buNone/>
              <a:defRPr/>
            </a:pPr>
            <a:endParaRPr lang="en-US" dirty="0"/>
          </a:p>
          <a:p>
            <a:pPr marL="0" indent="0" eaLnBrk="1" fontAlgn="auto" hangingPunct="1">
              <a:spcAft>
                <a:spcPts val="0"/>
              </a:spcAft>
              <a:buFont typeface="Wingdings 2"/>
              <a:buNone/>
              <a:defRPr/>
            </a:pPr>
            <a:r>
              <a:rPr lang="en-US" dirty="0"/>
              <a:t>Air pressure is related to density and </a:t>
            </a:r>
            <a:r>
              <a:rPr lang="en-US" dirty="0" smtClean="0"/>
              <a:t>mass:</a:t>
            </a:r>
          </a:p>
          <a:p>
            <a:pPr eaLnBrk="1" fontAlgn="auto" hangingPunct="1">
              <a:spcAft>
                <a:spcPts val="0"/>
              </a:spcAft>
              <a:buFont typeface="Wingdings" pitchFamily="2" charset="2"/>
              <a:buChar char="Ø"/>
              <a:defRPr/>
            </a:pPr>
            <a:r>
              <a:rPr lang="en-US" dirty="0" smtClean="0"/>
              <a:t>The more dense </a:t>
            </a:r>
            <a:r>
              <a:rPr lang="en-US" dirty="0"/>
              <a:t>a substance, the more </a:t>
            </a:r>
            <a:r>
              <a:rPr lang="en-US" dirty="0" smtClean="0"/>
              <a:t>mass and pressure </a:t>
            </a:r>
            <a:r>
              <a:rPr lang="en-US" dirty="0"/>
              <a:t>it has.  </a:t>
            </a:r>
            <a:endParaRPr lang="en-US" dirty="0" smtClean="0"/>
          </a:p>
        </p:txBody>
      </p:sp>
    </p:spTree>
    <p:custDataLst>
      <p:tags r:id="rId1"/>
    </p:custData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2578100" y="23813"/>
            <a:ext cx="184150" cy="369887"/>
          </a:xfrm>
          <a:prstGeom prst="rect">
            <a:avLst/>
          </a:prstGeom>
          <a:noFill/>
          <a:ln w="9525">
            <a:noFill/>
            <a:miter lim="800000"/>
            <a:headEnd/>
            <a:tailEnd/>
          </a:ln>
        </p:spPr>
        <p:txBody>
          <a:bodyPr wrap="none">
            <a:spAutoFit/>
          </a:bodyPr>
          <a:lstStyle/>
          <a:p>
            <a:endParaRPr lang="en-US">
              <a:solidFill>
                <a:schemeClr val="bg1"/>
              </a:solidFill>
            </a:endParaRPr>
          </a:p>
        </p:txBody>
      </p:sp>
      <p:sp>
        <p:nvSpPr>
          <p:cNvPr id="376835" name="Rectangle 3"/>
          <p:cNvSpPr>
            <a:spLocks noGrp="1" noChangeArrowheads="1"/>
          </p:cNvSpPr>
          <p:nvPr>
            <p:ph type="title"/>
          </p:nvPr>
        </p:nvSpPr>
        <p:spPr/>
        <p:txBody>
          <a:bodyPr/>
          <a:lstStyle/>
          <a:p>
            <a:pPr eaLnBrk="1" fontAlgn="auto" hangingPunct="1">
              <a:spcAft>
                <a:spcPts val="0"/>
              </a:spcAft>
              <a:defRPr/>
            </a:pPr>
            <a:r>
              <a:rPr lang="en-US"/>
              <a:t>Air Pressure</a:t>
            </a:r>
          </a:p>
        </p:txBody>
      </p:sp>
      <p:sp>
        <p:nvSpPr>
          <p:cNvPr id="376836" name="Rectangle 4"/>
          <p:cNvSpPr>
            <a:spLocks noGrp="1" noChangeArrowheads="1"/>
          </p:cNvSpPr>
          <p:nvPr>
            <p:ph idx="1"/>
          </p:nvPr>
        </p:nvSpPr>
        <p:spPr>
          <a:xfrm>
            <a:off x="685800" y="1371600"/>
            <a:ext cx="3886200" cy="2667000"/>
          </a:xfrm>
        </p:spPr>
        <p:txBody>
          <a:bodyPr>
            <a:normAutofit fontScale="85000" lnSpcReduction="20000"/>
          </a:bodyPr>
          <a:lstStyle/>
          <a:p>
            <a:pPr eaLnBrk="1" fontAlgn="auto" hangingPunct="1">
              <a:spcAft>
                <a:spcPts val="0"/>
              </a:spcAft>
              <a:buFont typeface="Wingdings 2"/>
              <a:buChar char=""/>
              <a:defRPr/>
            </a:pPr>
            <a:r>
              <a:rPr lang="en-US" dirty="0"/>
              <a:t>There is a column of air above you all the time</a:t>
            </a:r>
            <a:r>
              <a:rPr lang="en-US" dirty="0" smtClean="0"/>
              <a:t>.</a:t>
            </a:r>
          </a:p>
          <a:p>
            <a:pPr marL="0" indent="0" eaLnBrk="1" fontAlgn="auto" hangingPunct="1">
              <a:spcAft>
                <a:spcPts val="0"/>
              </a:spcAft>
              <a:buFont typeface="Wingdings 2"/>
              <a:buNone/>
              <a:defRPr/>
            </a:pPr>
            <a:r>
              <a:rPr lang="en-US" dirty="0" smtClean="0"/>
              <a:t> </a:t>
            </a:r>
            <a:endParaRPr lang="en-US" dirty="0"/>
          </a:p>
          <a:p>
            <a:pPr eaLnBrk="1" fontAlgn="auto" hangingPunct="1">
              <a:spcAft>
                <a:spcPts val="0"/>
              </a:spcAft>
              <a:buFont typeface="Wingdings 2"/>
              <a:buChar char=""/>
              <a:defRPr/>
            </a:pPr>
            <a:r>
              <a:rPr lang="en-US" dirty="0"/>
              <a:t>The weight of the air in the atmosphere causes air pressure.</a:t>
            </a:r>
          </a:p>
        </p:txBody>
      </p:sp>
      <p:pic>
        <p:nvPicPr>
          <p:cNvPr id="11269" name="Picture 6" descr="Atmos_AirPressure_sx7697a3"/>
          <p:cNvPicPr>
            <a:picLocks noChangeAspect="1" noChangeArrowheads="1"/>
          </p:cNvPicPr>
          <p:nvPr/>
        </p:nvPicPr>
        <p:blipFill>
          <a:blip r:embed="rId4" cstate="print"/>
          <a:srcRect/>
          <a:stretch>
            <a:fillRect/>
          </a:stretch>
        </p:blipFill>
        <p:spPr bwMode="auto">
          <a:xfrm>
            <a:off x="3983038" y="792163"/>
            <a:ext cx="4716462" cy="5380037"/>
          </a:xfrm>
          <a:prstGeom prst="rect">
            <a:avLst/>
          </a:prstGeom>
          <a:noFill/>
          <a:ln w="9525">
            <a:noFill/>
            <a:miter lim="800000"/>
            <a:headEnd/>
            <a:tailEnd/>
          </a:ln>
        </p:spPr>
      </p:pic>
    </p:spTree>
    <p:custDataLst>
      <p:tags r:id="rId1"/>
    </p:custData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2"/>
          <p:cNvSpPr>
            <a:spLocks noGrp="1" noChangeArrowheads="1"/>
          </p:cNvSpPr>
          <p:nvPr>
            <p:ph type="title"/>
          </p:nvPr>
        </p:nvSpPr>
        <p:spPr/>
        <p:txBody>
          <a:bodyPr/>
          <a:lstStyle/>
          <a:p>
            <a:pPr eaLnBrk="1" fontAlgn="auto" hangingPunct="1">
              <a:spcAft>
                <a:spcPts val="0"/>
              </a:spcAft>
              <a:defRPr/>
            </a:pPr>
            <a:r>
              <a:rPr lang="en-US"/>
              <a:t>Measuring Air Pressure</a:t>
            </a:r>
          </a:p>
        </p:txBody>
      </p:sp>
      <p:sp>
        <p:nvSpPr>
          <p:cNvPr id="435203" name="Rectangle 3"/>
          <p:cNvSpPr>
            <a:spLocks noGrp="1" noChangeArrowheads="1"/>
          </p:cNvSpPr>
          <p:nvPr>
            <p:ph idx="1"/>
          </p:nvPr>
        </p:nvSpPr>
        <p:spPr>
          <a:xfrm>
            <a:off x="685800" y="1371600"/>
            <a:ext cx="7772400" cy="4876800"/>
          </a:xfrm>
        </p:spPr>
        <p:txBody>
          <a:bodyPr>
            <a:normAutofit fontScale="77500" lnSpcReduction="20000"/>
          </a:bodyPr>
          <a:lstStyle/>
          <a:p>
            <a:pPr eaLnBrk="1" fontAlgn="auto" hangingPunct="1">
              <a:spcAft>
                <a:spcPts val="0"/>
              </a:spcAft>
              <a:buFont typeface="Wingdings 2"/>
              <a:buChar char=""/>
              <a:defRPr/>
            </a:pPr>
            <a:r>
              <a:rPr lang="en-US" b="1" u="sng" dirty="0"/>
              <a:t>Barometer</a:t>
            </a:r>
            <a:r>
              <a:rPr lang="en-US" dirty="0"/>
              <a:t> – A barometer is an instrument that is used to measure air pressure.  There are two common </a:t>
            </a:r>
            <a:r>
              <a:rPr lang="en-US" dirty="0" smtClean="0"/>
              <a:t>kinds: mercury </a:t>
            </a:r>
            <a:r>
              <a:rPr lang="en-US" dirty="0"/>
              <a:t>and aneroid</a:t>
            </a:r>
          </a:p>
          <a:p>
            <a:pPr eaLnBrk="1" fontAlgn="auto" hangingPunct="1">
              <a:spcAft>
                <a:spcPts val="0"/>
              </a:spcAft>
              <a:buFont typeface="Wingdings 2"/>
              <a:buChar char=""/>
              <a:defRPr/>
            </a:pPr>
            <a:endParaRPr lang="en-US" dirty="0"/>
          </a:p>
          <a:p>
            <a:pPr marL="0" indent="0" eaLnBrk="1" fontAlgn="auto" hangingPunct="1">
              <a:spcAft>
                <a:spcPts val="0"/>
              </a:spcAft>
              <a:buFont typeface="Wingdings 2"/>
              <a:buNone/>
              <a:defRPr/>
            </a:pPr>
            <a:r>
              <a:rPr lang="en-US" dirty="0"/>
              <a:t>Air pressure is measured using several different units.  We will learn about 2 of those.</a:t>
            </a:r>
          </a:p>
          <a:p>
            <a:pPr eaLnBrk="1" fontAlgn="auto" hangingPunct="1">
              <a:spcAft>
                <a:spcPts val="0"/>
              </a:spcAft>
              <a:buFontTx/>
              <a:buChar char="•"/>
              <a:defRPr/>
            </a:pPr>
            <a:r>
              <a:rPr lang="en-US" dirty="0"/>
              <a:t> </a:t>
            </a:r>
            <a:r>
              <a:rPr lang="en-US" b="1" u="sng" dirty="0"/>
              <a:t>Inches of mercury</a:t>
            </a:r>
            <a:r>
              <a:rPr lang="en-US" dirty="0"/>
              <a:t> – This is the most common form used in everyday weather forecasts.  The meteorologist might say – “The pressure reading today is at 30.75 inches.”</a:t>
            </a:r>
          </a:p>
          <a:p>
            <a:pPr eaLnBrk="1" fontAlgn="auto" hangingPunct="1">
              <a:spcAft>
                <a:spcPts val="0"/>
              </a:spcAft>
              <a:buFontTx/>
              <a:buChar char="•"/>
              <a:defRPr/>
            </a:pPr>
            <a:r>
              <a:rPr lang="en-US" dirty="0"/>
              <a:t> </a:t>
            </a:r>
            <a:r>
              <a:rPr lang="en-US" b="1" u="sng" dirty="0" err="1"/>
              <a:t>Millibars</a:t>
            </a:r>
            <a:r>
              <a:rPr lang="en-US" dirty="0"/>
              <a:t> – The National Weather Service maps use </a:t>
            </a:r>
            <a:r>
              <a:rPr lang="en-US" dirty="0" err="1"/>
              <a:t>millibars</a:t>
            </a:r>
            <a:r>
              <a:rPr lang="en-US" dirty="0"/>
              <a:t> to measure air pressure.  1 inch of mercury = 33.87 </a:t>
            </a:r>
            <a:r>
              <a:rPr lang="en-US" dirty="0" err="1"/>
              <a:t>millibars</a:t>
            </a:r>
            <a:r>
              <a:rPr lang="en-US" dirty="0"/>
              <a:t>, so 30 inches of mercury = 1,016 </a:t>
            </a:r>
            <a:r>
              <a:rPr lang="en-US" dirty="0" err="1"/>
              <a:t>millibars</a:t>
            </a:r>
            <a:endParaRPr lang="en-US" dirty="0"/>
          </a:p>
        </p:txBody>
      </p:sp>
    </p:spTree>
    <p:custDataLst>
      <p:tags r:id="rId1"/>
    </p:custData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4" name="Rectangle 6"/>
          <p:cNvSpPr>
            <a:spLocks noGrp="1" noChangeArrowheads="1"/>
          </p:cNvSpPr>
          <p:nvPr>
            <p:ph type="title"/>
          </p:nvPr>
        </p:nvSpPr>
        <p:spPr>
          <a:xfrm>
            <a:off x="228600" y="228600"/>
            <a:ext cx="8686800" cy="838200"/>
          </a:xfrm>
        </p:spPr>
        <p:txBody>
          <a:bodyPr>
            <a:normAutofit fontScale="90000"/>
          </a:bodyPr>
          <a:lstStyle/>
          <a:p>
            <a:pPr eaLnBrk="1" fontAlgn="auto" hangingPunct="1">
              <a:spcAft>
                <a:spcPts val="0"/>
              </a:spcAft>
              <a:defRPr/>
            </a:pPr>
            <a:r>
              <a:rPr lang="en-US" sz="3200" dirty="0"/>
              <a:t>Measuring Air Pressure – Mercury Barometer</a:t>
            </a:r>
          </a:p>
        </p:txBody>
      </p:sp>
      <p:sp>
        <p:nvSpPr>
          <p:cNvPr id="13315" name="Rectangle 7"/>
          <p:cNvSpPr>
            <a:spLocks noGrp="1" noChangeArrowheads="1"/>
          </p:cNvSpPr>
          <p:nvPr>
            <p:ph idx="1"/>
          </p:nvPr>
        </p:nvSpPr>
        <p:spPr>
          <a:xfrm>
            <a:off x="457200" y="1143000"/>
            <a:ext cx="8229600" cy="5334000"/>
          </a:xfrm>
        </p:spPr>
        <p:txBody>
          <a:bodyPr/>
          <a:lstStyle/>
          <a:p>
            <a:pPr eaLnBrk="1" hangingPunct="1"/>
            <a:r>
              <a:rPr lang="en-US" sz="2800" smtClean="0"/>
              <a:t>Air pressure pushes down on the surface of the mercury in the dish, causing the mercury in the tube to rise. The air pressure is greater on the barometer on the right, so the mercury is higher in the tube.</a:t>
            </a:r>
          </a:p>
        </p:txBody>
      </p:sp>
      <p:pic>
        <p:nvPicPr>
          <p:cNvPr id="13316" name="Picture 13" descr="Atmos_ANI-Merbarometer_sx5223a3"/>
          <p:cNvPicPr>
            <a:picLocks noChangeAspect="1" noChangeArrowheads="1"/>
          </p:cNvPicPr>
          <p:nvPr/>
        </p:nvPicPr>
        <p:blipFill>
          <a:blip r:embed="rId4" cstate="print"/>
          <a:srcRect/>
          <a:stretch>
            <a:fillRect/>
          </a:stretch>
        </p:blipFill>
        <p:spPr bwMode="auto">
          <a:xfrm>
            <a:off x="2438400" y="2994025"/>
            <a:ext cx="5329238" cy="3395663"/>
          </a:xfrm>
          <a:prstGeom prst="rect">
            <a:avLst/>
          </a:prstGeom>
          <a:noFill/>
          <a:ln w="9525">
            <a:noFill/>
            <a:miter lim="800000"/>
            <a:headEnd/>
            <a:tailEnd/>
          </a:ln>
        </p:spPr>
      </p:pic>
    </p:spTree>
    <p:custDataLst>
      <p:tags r:id="rId1"/>
    </p:custData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9" name="Rectangle 3"/>
          <p:cNvSpPr>
            <a:spLocks noGrp="1" noChangeArrowheads="1"/>
          </p:cNvSpPr>
          <p:nvPr>
            <p:ph type="title"/>
          </p:nvPr>
        </p:nvSpPr>
        <p:spPr/>
        <p:txBody>
          <a:bodyPr/>
          <a:lstStyle/>
          <a:p>
            <a:pPr eaLnBrk="1" fontAlgn="auto" hangingPunct="1">
              <a:spcAft>
                <a:spcPts val="0"/>
              </a:spcAft>
              <a:defRPr/>
            </a:pPr>
            <a:r>
              <a:rPr lang="en-US"/>
              <a:t>Measuring Air Pressure</a:t>
            </a:r>
          </a:p>
        </p:txBody>
      </p:sp>
      <p:sp>
        <p:nvSpPr>
          <p:cNvPr id="382980" name="Rectangle 4"/>
          <p:cNvSpPr>
            <a:spLocks noGrp="1" noChangeArrowheads="1"/>
          </p:cNvSpPr>
          <p:nvPr>
            <p:ph idx="1"/>
          </p:nvPr>
        </p:nvSpPr>
        <p:spPr>
          <a:xfrm>
            <a:off x="685800" y="1371600"/>
            <a:ext cx="7848600" cy="1676400"/>
          </a:xfrm>
        </p:spPr>
        <p:txBody>
          <a:bodyPr>
            <a:normAutofit fontScale="85000" lnSpcReduction="10000"/>
          </a:bodyPr>
          <a:lstStyle/>
          <a:p>
            <a:pPr eaLnBrk="1" fontAlgn="auto" hangingPunct="1">
              <a:spcAft>
                <a:spcPts val="0"/>
              </a:spcAft>
              <a:buFont typeface="Wingdings 2"/>
              <a:buChar char=""/>
              <a:defRPr/>
            </a:pPr>
            <a:r>
              <a:rPr lang="en-US" dirty="0"/>
              <a:t>This diagram shows an aneroid barometer. Changes in air pressure cause the walls of the airtight metal chamber to flex in and out. The needle on the dial indicates the air pressure.</a:t>
            </a:r>
          </a:p>
        </p:txBody>
      </p:sp>
      <p:pic>
        <p:nvPicPr>
          <p:cNvPr id="14340" name="Picture 7" descr="Atmos_AnerBarometer_sx5224a3"/>
          <p:cNvPicPr>
            <a:picLocks noChangeAspect="1" noChangeArrowheads="1"/>
          </p:cNvPicPr>
          <p:nvPr/>
        </p:nvPicPr>
        <p:blipFill>
          <a:blip r:embed="rId4" cstate="print"/>
          <a:srcRect/>
          <a:stretch>
            <a:fillRect/>
          </a:stretch>
        </p:blipFill>
        <p:spPr bwMode="auto">
          <a:xfrm>
            <a:off x="1906588" y="2971800"/>
            <a:ext cx="5329237" cy="3386138"/>
          </a:xfrm>
          <a:prstGeom prst="rect">
            <a:avLst/>
          </a:prstGeom>
          <a:noFill/>
          <a:ln w="9525">
            <a:noFill/>
            <a:miter lim="800000"/>
            <a:headEnd/>
            <a:tailEnd/>
          </a:ln>
        </p:spPr>
      </p:pic>
    </p:spTree>
    <p:custDataLst>
      <p:tags r:id="rId1"/>
    </p:custData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6" descr="Atmos_Altitude_sx5225a3"/>
          <p:cNvPicPr>
            <a:picLocks noChangeAspect="1" noChangeArrowheads="1"/>
          </p:cNvPicPr>
          <p:nvPr/>
        </p:nvPicPr>
        <p:blipFill>
          <a:blip r:embed="rId4" cstate="print"/>
          <a:srcRect/>
          <a:stretch>
            <a:fillRect/>
          </a:stretch>
        </p:blipFill>
        <p:spPr bwMode="auto">
          <a:xfrm>
            <a:off x="1371600" y="2743200"/>
            <a:ext cx="6276975" cy="3236913"/>
          </a:xfrm>
          <a:prstGeom prst="rect">
            <a:avLst/>
          </a:prstGeom>
          <a:noFill/>
          <a:ln w="9525">
            <a:noFill/>
            <a:miter lim="800000"/>
            <a:headEnd/>
            <a:tailEnd/>
          </a:ln>
        </p:spPr>
      </p:pic>
      <p:sp>
        <p:nvSpPr>
          <p:cNvPr id="385028" name="Rectangle 4"/>
          <p:cNvSpPr>
            <a:spLocks noGrp="1" noChangeArrowheads="1"/>
          </p:cNvSpPr>
          <p:nvPr>
            <p:ph type="title"/>
          </p:nvPr>
        </p:nvSpPr>
        <p:spPr/>
        <p:txBody>
          <a:bodyPr/>
          <a:lstStyle/>
          <a:p>
            <a:pPr eaLnBrk="1" fontAlgn="auto" hangingPunct="1">
              <a:spcAft>
                <a:spcPts val="0"/>
              </a:spcAft>
              <a:defRPr/>
            </a:pPr>
            <a:r>
              <a:rPr lang="en-US"/>
              <a:t>Air Pressure and Altitude</a:t>
            </a:r>
          </a:p>
        </p:txBody>
      </p:sp>
      <p:sp>
        <p:nvSpPr>
          <p:cNvPr id="15364" name="Rectangle 5"/>
          <p:cNvSpPr>
            <a:spLocks noGrp="1" noChangeArrowheads="1"/>
          </p:cNvSpPr>
          <p:nvPr>
            <p:ph idx="1"/>
          </p:nvPr>
        </p:nvSpPr>
        <p:spPr/>
        <p:txBody>
          <a:bodyPr/>
          <a:lstStyle/>
          <a:p>
            <a:pPr eaLnBrk="1" hangingPunct="1"/>
            <a:r>
              <a:rPr lang="en-US" sz="2800" b="1" smtClean="0"/>
              <a:t>Air pressure decreases as altitude increases</a:t>
            </a:r>
            <a:r>
              <a:rPr lang="en-US" sz="2800" smtClean="0"/>
              <a:t>.  Altitude is your elevation, or distance from sea level.  The higher up you go, the lower the pressure.  The lower you go, the higher the pressure.</a:t>
            </a:r>
          </a:p>
        </p:txBody>
      </p:sp>
    </p:spTree>
    <p:custDataLst>
      <p:tags r:id="rId1"/>
    </p:custDataLst>
  </p:cSld>
  <p:clrMapOvr>
    <a:masterClrMapping/>
  </p:clrMapOvr>
  <p:transition spd="slow"/>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BULLETTYPE" val="3"/>
  <p:tag name="RESPCOUNTERSTYLE" val="-1"/>
  <p:tag name="INPUTSOURCE" val="1"/>
  <p:tag name="BACKUPMAINTENANCE" val="7"/>
  <p:tag name="ROTATIONINTERVAL" val="2"/>
  <p:tag name="RACERSMAXDISPLAYED" val="0"/>
  <p:tag name="TEAMSINLEADERBOARD" val="5"/>
  <p:tag name="BUBBLEVALUEFORMAT" val="0.0"/>
  <p:tag name="CUSTOMCELLFORECOLOR" val="-16777216"/>
  <p:tag name="CUSTOMCELLBACKCOLOR4" val="-8355712"/>
  <p:tag name="DISPLAYDEVICEID" val="True"/>
  <p:tag name="GRIDSIZE" val="{Width=800, Height=600}"/>
  <p:tag name="CHARTLABELS" val="0"/>
  <p:tag name="INCLUDEPPT" val="True"/>
  <p:tag name="REALTIMEBACKUP" val="False"/>
  <p:tag name="CHARTSCALE" val="True"/>
  <p:tag name="FIBINCLUDEOTHER" val="True"/>
  <p:tag name="PRRESPONSE3" val="8"/>
  <p:tag name="PRRESPONSE7" val="4"/>
  <p:tag name="SHOWFLASHWARNING" val="True"/>
  <p:tag name="SHOWBARVISIBLE" val="True"/>
  <p:tag name="ANSWERNOWSTYLE" val="-1"/>
  <p:tag name="RESPTABLESTYLE" val="-1"/>
  <p:tag name="BACKUPSESSIONS" val="True"/>
  <p:tag name="AUTOUPDATEALIASES" val="True"/>
  <p:tag name="SKIPREMAININGRACESLIDES" val="True"/>
  <p:tag name="BUBBLESIZEVISIBLE" val="True"/>
  <p:tag name="CUSTOMCELLBACKCOLOR1" val="-657956"/>
  <p:tag name="DISPLAYNAME" val="True"/>
  <p:tag name="AUTOSIZEGRID" val="True"/>
  <p:tag name="RESETCHARTS" val="True"/>
  <p:tag name="CORRECTPOINTVALUE" val="100"/>
  <p:tag name="AUTOADJUSTPARTRANGE" val="True"/>
  <p:tag name="FIBDISPLAYKEYWORDS" val="True"/>
  <p:tag name="PRRESPONSE5" val="6"/>
  <p:tag name="PRRESPONSE10" val="1"/>
  <p:tag name="USESECONDARYMONITOR" val="True"/>
  <p:tag name="COUNTDOWNSTYLE" val="-1"/>
  <p:tag name="ALLOWDUPLICATES" val="False"/>
  <p:tag name="STDCHART" val="1"/>
  <p:tag name="MAXRESPONDERS" val="5"/>
  <p:tag name="CUSTOMGRIDBACKCOLOR" val="-2830136"/>
  <p:tag name="DISPLAYDEVICENUMBER" val="True"/>
  <p:tag name="POLLINGCYCLE" val="2"/>
  <p:tag name="ALLOWUSERFEEDBACK" val="True"/>
  <p:tag name="ADVANCEDSETTINGSVIEW" val="False"/>
  <p:tag name="PRRESPONSE2" val="9"/>
  <p:tag name="PRRESPONSE9" val="2"/>
  <p:tag name="SAVECSVWITHSESSION" val="False"/>
  <p:tag name="COUNTDOWNSECONDS" val="10"/>
  <p:tag name="REVIEWONLY" val="False"/>
  <p:tag name="BUBBLENAMEVISIBLE" val="True"/>
  <p:tag name="CUSTOMCELLBACKCOLOR3" val="-268652"/>
  <p:tag name="GRIDPOSITION" val="1"/>
  <p:tag name="INCORRECTPOINTVALUE" val="0"/>
  <p:tag name="FIBNUMRESULTS" val="5"/>
  <p:tag name="PRRESPONSE8" val="3"/>
  <p:tag name="CSVFORMAT" val="0"/>
  <p:tag name="CHARTVALUEFORMAT" val="0%"/>
  <p:tag name="PARTICIPANTSINLEADERBOARD" val="5"/>
  <p:tag name="USESCHEMECOLORS" val="True"/>
  <p:tag name="INCLUDENONRESPONDERS" val="False"/>
  <p:tag name="FIBDISPLAYRESULTS" val="True"/>
  <p:tag name="ALWAYSOPENPOLL" val="False"/>
  <p:tag name="RESPCOUNTERFORMAT" val="0"/>
  <p:tag name="RACEANIMATIONSPEED" val="3"/>
  <p:tag name="GRIDOPACITY" val="90"/>
  <p:tag name="REALTIMEBACKUPPATH" val="(None)"/>
  <p:tag name="PRRESPONSE6" val="5"/>
  <p:tag name="NUMRESPONSES" val="1"/>
  <p:tag name="DEFAULTNUMTEAMS" val="5"/>
  <p:tag name="MULTIRESPDIVISOR" val="1"/>
  <p:tag name="TPVERSION" val="2008"/>
  <p:tag name="RACEENDPOINTS" val="0"/>
  <p:tag name="CHARTCOLORS" val="0"/>
  <p:tag name="POWERPOINTVERSION" val="12.0"/>
  <p:tag name="CUSTOMCELLBACKCOLOR2" val="-13395457"/>
  <p:tag name="PRRESPONSE4" val="7"/>
  <p:tag name="GRIDROTATIONINTERVAL" val="2"/>
  <p:tag name="AUTOADVANCE" val="False"/>
  <p:tag name="ANSWERNOWTEXT" val="Answer Now"/>
  <p:tag name="BUBBLEGROUPING" val="3"/>
  <p:tag name="PRRESPONSE1" val="10"/>
  <p:tag name="ZEROBASED" val="False"/>
  <p:tag name="DELIMITERS" val="3.1"/>
  <p:tag name="TPFULLVERSION" val="4.2.4.340"/>
  <p:tag name="LUIDIAENABLED" val="False"/>
  <p:tag name="INCLUDESESSION" val="True"/>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2826</TotalTime>
  <Words>513</Words>
  <Application>Microsoft Office PowerPoint</Application>
  <PresentationFormat>On-screen Show (4:3)</PresentationFormat>
  <Paragraphs>53</Paragraphs>
  <Slides>11</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Franklin Gothic Book</vt:lpstr>
      <vt:lpstr>Arial</vt:lpstr>
      <vt:lpstr>Franklin Gothic Medium</vt:lpstr>
      <vt:lpstr>Wingdings 2</vt:lpstr>
      <vt:lpstr>Calibri</vt:lpstr>
      <vt:lpstr>Wingdings</vt:lpstr>
      <vt:lpstr>Trek</vt:lpstr>
      <vt:lpstr>Air pressure  </vt:lpstr>
      <vt:lpstr>What is Air?</vt:lpstr>
      <vt:lpstr>Properties of Air</vt:lpstr>
      <vt:lpstr>Properties of Air</vt:lpstr>
      <vt:lpstr>Air Pressure</vt:lpstr>
      <vt:lpstr>Measuring Air Pressure</vt:lpstr>
      <vt:lpstr>Measuring Air Pressure – Mercury Barometer</vt:lpstr>
      <vt:lpstr>Measuring Air Pressure</vt:lpstr>
      <vt:lpstr>Air Pressure and Altitude</vt:lpstr>
      <vt:lpstr>Altitude and Density</vt:lpstr>
      <vt:lpstr>Does Air have Mass?  lab</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Weather Power Point Days 1-</dc:title>
  <dc:creator>hhgregg</dc:creator>
  <cp:lastModifiedBy>CO-03017689</cp:lastModifiedBy>
  <cp:revision>112</cp:revision>
  <dcterms:created xsi:type="dcterms:W3CDTF">2011-09-04T12:50:02Z</dcterms:created>
  <dcterms:modified xsi:type="dcterms:W3CDTF">2016-04-06T18:02:03Z</dcterms:modified>
</cp:coreProperties>
</file>